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708" r:id="rId3"/>
  </p:sldMasterIdLst>
  <p:sldIdLst>
    <p:sldId id="256" r:id="rId4"/>
    <p:sldId id="274" r:id="rId5"/>
    <p:sldId id="262" r:id="rId6"/>
    <p:sldId id="263" r:id="rId7"/>
    <p:sldId id="264" r:id="rId8"/>
    <p:sldId id="265" r:id="rId9"/>
    <p:sldId id="285" r:id="rId10"/>
    <p:sldId id="286" r:id="rId11"/>
    <p:sldId id="287" r:id="rId12"/>
    <p:sldId id="288" r:id="rId13"/>
    <p:sldId id="290" r:id="rId14"/>
    <p:sldId id="289" r:id="rId15"/>
    <p:sldId id="292" r:id="rId16"/>
    <p:sldId id="291" r:id="rId17"/>
    <p:sldId id="260" r:id="rId18"/>
    <p:sldId id="261" r:id="rId19"/>
    <p:sldId id="293" r:id="rId20"/>
    <p:sldId id="29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31CE5-CEB6-4600-B61D-93F13C199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AAE2D3-9428-437F-B361-2BDEF8D1DD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A0C45-3A38-4C5B-848E-32C406813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9386C-37D7-46A5-80AF-3B95E7B1C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B938E-44A2-437A-8F2A-15AE28A76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01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2BF2E-558F-42CC-BA72-0779A24EE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7A369E-ECF3-48C4-B608-204927FED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12018-5C72-4AA4-B83E-2874A5F0F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3BF8A-E0C1-4B39-92B5-213C8CD8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CD29E-D378-4055-B378-D44CA386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395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C41E46-4C87-40B5-A1FA-13581B247D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6FC42-92DB-4E11-A04A-CD1C694278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B6573-2F45-4A65-9FEE-4E7F7F051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A1F02-8D7B-4405-B31F-8E9490A4D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AA7DE-177A-4BDA-9FF5-F40DE0310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545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76F96-52A9-465E-ACB2-5DE3FF956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50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E2026-B98C-44E4-80A8-0B975109D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011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DCC20-9871-4AEF-9009-C6DD068819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78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2F217-34F8-4216-99D5-7EFC10F3F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72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FBD01-7E67-46AF-A90C-62978617B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69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756B7-7D5D-4932-A49C-526498BE1C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79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E8C54-E4EA-47C7-9180-2177DB7BA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21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B78DE-BF76-4D46-92A2-98B748FB9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9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1650C-E677-480F-B7A6-671EFC00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285F9-0849-45CB-BB63-0C4A5D40E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731BB-49C6-4986-BBED-EE60E008F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D88C0-1DC1-46F3-B117-D1E2C8505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23D33-89FD-4CF3-9FE6-7B1AC43BF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03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61CC4-6A74-4E75-8631-9D91604F3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075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EF2D0-456D-439B-B7F8-CEFC6519F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5147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050C5-2DD6-48CE-8268-B9752CC30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0374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4B354-087E-4C44-970B-7677C9E6F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8BEC2-C929-4439-9ADD-8EF20C744CCB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26F9B-F758-47BE-AF8B-D8F6B596E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24C0B-C488-4D43-A551-85FF1A5A5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BB3AF-5BC3-4A1B-B26C-45C61141AB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5734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F155D-E46C-4E04-9AC0-1C7E3CC25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B4D83-00C8-4A9E-B4AA-241C2BB17254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EB9BB-EB39-4A49-BB47-C52400E7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DED67-A23C-4035-A3A3-0845149F1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82EF4-C144-487E-B8A7-6B61EC90A4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60237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FDE2A-66F4-4B69-8B33-2441EF67F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5540A-0690-4AE0-A8FB-4F4ADA639E57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349F3-8428-4F6A-879D-92859618B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24ADE-F5D4-47CE-B360-FE67292A8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9050B-4D4A-46DD-88D7-5ACFE63271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0123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CF6EDCC-C039-44D5-95A8-92B5B4536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F71E6-F436-4E68-9CEA-52637A52C90E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1725029-207D-4EDE-B466-ADEAAEEF6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77BD66-699D-4E3C-8669-9D5D07205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089BE-6E16-44E7-A7D0-639D45478B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54528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D4538E9-F844-4E15-A0A6-6C15A737F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5D8E6-9261-4168-B2C5-479C2413C871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A7433FC-5F90-4578-8FE2-C39F95A17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BF40F1C-73F5-4250-B0A3-E6F8E0C2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63B86-D723-4563-A87F-B7995E65DF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1167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111C488-E923-448E-BC64-48B48D1B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F0582-B176-4E98-9A3F-35DA84C9AF6F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E094842-B4F5-410E-A134-E02FC0108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66D5E5E-3051-4664-8975-4F1BBA6FE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620BC-28B3-4564-A908-7680EEB57A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81192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A1FADE3-D356-42CB-A2E1-875F70788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AF0AF-10A7-4BBF-BC66-82F2EDA8AE71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1C300D0-3754-49E7-BE70-8EC91DAE3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6B0765D-4B04-45BC-BF5E-1B6D489A4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02908-ADE7-409F-80A8-FA3C32B8C0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44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BF0C1-FE71-4BEB-B0B8-C2940A5C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44577F-0A13-4A7C-A24D-2B8590E82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11FFA-D2F5-4D65-B518-277807783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81769-5BFC-4D89-80F7-F06124561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DBB8E-E4F6-43E8-8C94-249FE33FB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2819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F5A1937-9ED2-4515-B1EB-C5919AD8A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291D6-7E3B-4055-B562-9FF87DD867A6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D006259-6ABA-4332-B5DD-ACB79A621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E7C563-D461-4B67-8420-D7A0FD7DC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62BC7-331B-4D7B-BE19-FD90616868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1428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9E17E43-07BA-4736-8D72-552E7C253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B4453-00E9-4CB9-A8C5-799250D209D8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9281984-889E-490F-BA74-9118D824E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101C3AD-FF9E-421E-8B70-F23DB04D6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0309A-7DD4-4879-B2CE-80E022A19E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5488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E1858-F325-46AD-90C7-020D5D5CC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FB541-A191-4CD2-9F09-FC57BD763CFE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1A2AD-D4FA-4872-AC09-7045B3DC6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03E1B-47DE-4398-B226-81A6F86C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60380-D3D7-4CB4-BC93-DB0267D9DF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17478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F9D9A-1665-4D7D-9A3E-7F308A35B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0A8E0-A4B2-4A58-9311-42C6BFBF994F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E7DE3-5C5B-4F47-8E3E-9DCE64BF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EB712-F8C8-4877-B129-3E759EBAC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32DD1-1E37-429B-BAE7-76E482B891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074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FC3A9-6895-4F58-B423-C9AF2437B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04BC6-7A55-4CC6-A03A-CBFC1EB525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0F93C9-A82D-4C6B-B51C-B666FED1A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B2D3E1-676A-4850-A810-F519814FB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A7F36-4093-4FE1-B31D-1C656C3C1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F8217E-4848-42FA-B7BA-58BE5038B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398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B0CD5-3FA1-4028-BD11-D72DC79B3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A4B2B-133D-4BD3-9E39-69DEC44B5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33691-912C-412E-B752-5339F9FF9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484797-445B-4502-A5DB-F56B686032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3C0073-0E44-41D3-A904-2059CE4B57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729B7E-1467-4E8A-9C0B-23224140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8F1073-A635-4F53-9AD6-679868789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B0A99A-497C-47B6-9730-81BF1FE2E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08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8F9B6-F4EF-4EB4-9471-696C22F5E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4A6105-5C7C-4A87-ABCB-F8316339B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55CA81-F092-48C4-AC73-5590026C2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5B7F6-C618-4CD7-8EDA-762F499F1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71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60CC92-C5F6-4060-A3AD-FDCC07624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9B4E0-2889-4F92-8B6F-94231FAB8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95705-2E54-43B0-8D75-124F453FC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24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CDDAC-45B2-4D6E-8603-DF7079193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9FF8-342C-4A38-8ED6-0B846132E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E93EA9-8485-4A4D-B926-E46210E998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7575BC-8434-4D80-95C1-346935B94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2AE68-1EBA-4650-8A07-494D9A653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7A76-A9AA-4B7C-B826-C05FA582C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75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3EF96-EECC-4DEC-A24B-A2AEF1280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AA0B20-7050-4B37-AC94-E640D76E9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712484-B05E-4895-84CF-B5799AD581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523EB-3807-4009-A9A4-43F3B303E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798697-60F3-462F-B818-A882ED9F3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C95F6-C862-4F3D-B0EB-D7F8A6FA3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A00AC-61AD-4D1D-8A9C-B9BCE855E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E14901-C514-4B49-A501-F0E84E1EB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D9A7D-4585-47CC-9BC1-26960F5410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EC52C-8697-4D53-B0DF-F5B51C13E5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43ED6-89D7-4494-9AEE-E9DD52248A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10A23-9F63-40EF-A7DF-839F06BFC0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328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7D717D2-4C68-42AE-A6BA-33981AAF9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53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7AB0202-E0E5-452D-B0CE-4F2FFD8709F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08E7888-8786-4BAC-8B82-CBE5677A0A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4509E-9932-47ED-892B-4D1CDF9347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3F09CD-F181-4F0B-A789-75D7E5106F3A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11C91-186C-46AF-B8BA-45BD29901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6D144-776E-417B-A62E-FDC2589BEB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3238832A-E273-4D91-A881-79557B373B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287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doceonline.com/dictionary/news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sarrollo.enabilities.prometeoinnovations.com/login/index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doceonline.com/dictionary/travel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AE07C-F75A-4537-ACD1-D0CC1BD72B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REVISION </a:t>
            </a:r>
            <a:r>
              <a:rPr lang="sr-Latn-RS" dirty="0"/>
              <a:t>7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E568DA-B44A-4592-ACFB-9B9D417F60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GRAMMAR AND VOCABULARY</a:t>
            </a:r>
          </a:p>
          <a:p>
            <a:r>
              <a:rPr lang="en-US" dirty="0"/>
              <a:t>(with key)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153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DD976-8111-4E7E-8C30-FCD50CE79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</a:rPr>
              <a:t>Grammar: Countable or uncountable?</a:t>
            </a:r>
            <a:b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</a:rPr>
              <a:t>Source: Longman Dictionary of Contemporary English available at </a:t>
            </a:r>
            <a:b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hlinkClick r:id="rId2"/>
              </a:rPr>
              <a:t>https://www.ldoceonline.com/dictionary/news</a:t>
            </a:r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B6D7F-891F-473D-B8F2-F8F0B19FE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b="1" dirty="0"/>
              <a:t>News</a:t>
            </a:r>
            <a:r>
              <a:rPr lang="en-GB" sz="1800" dirty="0"/>
              <a:t> is an uncountable noun and is followed by a singular verb:</a:t>
            </a:r>
          </a:p>
          <a:p>
            <a:pPr lvl="1"/>
            <a:r>
              <a:rPr lang="en-GB" sz="1400" dirty="0"/>
              <a:t>The news was not very good.</a:t>
            </a:r>
          </a:p>
          <a:p>
            <a:r>
              <a:rPr lang="en-GB" sz="1800" b="1" dirty="0"/>
              <a:t>News</a:t>
            </a:r>
            <a:r>
              <a:rPr lang="en-GB" sz="1800" dirty="0"/>
              <a:t> is used with the singular form of words such as this and that:</a:t>
            </a:r>
          </a:p>
          <a:p>
            <a:pPr lvl="1"/>
            <a:r>
              <a:rPr lang="en-GB" sz="1400" dirty="0"/>
              <a:t>He was shocked when he heard this news.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</a:rPr>
              <a:t>✗</a:t>
            </a:r>
            <a:r>
              <a:rPr lang="en-GB" sz="1800" dirty="0"/>
              <a:t>Don’t say: </a:t>
            </a:r>
            <a:r>
              <a:rPr lang="en-GB" sz="1800" dirty="0">
                <a:solidFill>
                  <a:srgbClr val="FF0000"/>
                </a:solidFill>
              </a:rPr>
              <a:t>these news</a:t>
            </a: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800" b="1" dirty="0"/>
              <a:t>Prepositions with the news</a:t>
            </a:r>
          </a:p>
          <a:p>
            <a:r>
              <a:rPr lang="en-GB" sz="1800" dirty="0"/>
              <a:t>If someone or something is </a:t>
            </a:r>
            <a:r>
              <a:rPr lang="en-GB" sz="1800" b="1" dirty="0"/>
              <a:t>on the news</a:t>
            </a:r>
            <a:r>
              <a:rPr lang="en-GB" sz="1800" dirty="0"/>
              <a:t>, they appear or there is a report about them on a television or radio news programme:</a:t>
            </a:r>
          </a:p>
          <a:p>
            <a:pPr lvl="1"/>
            <a:r>
              <a:rPr lang="en-GB" sz="1400" dirty="0"/>
              <a:t>The minister was on the 10 o’clock news.</a:t>
            </a:r>
          </a:p>
          <a:p>
            <a:pPr lvl="1"/>
            <a:r>
              <a:rPr lang="en-GB" sz="1400" dirty="0"/>
              <a:t>I saw the pictures of the crash on the news.</a:t>
            </a:r>
          </a:p>
          <a:p>
            <a:r>
              <a:rPr lang="en-GB" sz="1800" dirty="0"/>
              <a:t>If someone or something is </a:t>
            </a:r>
            <a:r>
              <a:rPr lang="en-GB" sz="1800" b="1" dirty="0"/>
              <a:t>in the news</a:t>
            </a:r>
            <a:r>
              <a:rPr lang="en-GB" sz="1800" dirty="0"/>
              <a:t>, they are being discussed in newspapers and on news programmes:</a:t>
            </a:r>
          </a:p>
          <a:p>
            <a:pPr lvl="1"/>
            <a:r>
              <a:rPr lang="en-GB" sz="1400" dirty="0"/>
              <a:t>Education has been in the news a lot this week.</a:t>
            </a:r>
          </a:p>
        </p:txBody>
      </p:sp>
    </p:spTree>
    <p:extLst>
      <p:ext uri="{BB962C8B-B14F-4D97-AF65-F5344CB8AC3E}">
        <p14:creationId xmlns:p14="http://schemas.microsoft.com/office/powerpoint/2010/main" val="2380564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E5AC03CE-AD6A-416A-9F3D-67E9E10A2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dirty="0"/>
              <a:t>ADJECTIVES AND ADVERBS</a:t>
            </a:r>
            <a:br>
              <a:rPr lang="en-US" altLang="en-US" sz="2400" b="1" dirty="0"/>
            </a:br>
            <a:r>
              <a:rPr lang="en-US" altLang="en-US" sz="2400" b="1" dirty="0"/>
              <a:t>Exercise III page 90 - </a:t>
            </a:r>
            <a:r>
              <a:rPr lang="en-US" altLang="en-US" sz="2400" b="1" dirty="0">
                <a:solidFill>
                  <a:srgbClr val="00B050"/>
                </a:solidFill>
              </a:rPr>
              <a:t>key</a:t>
            </a:r>
            <a:br>
              <a:rPr lang="en-US" altLang="en-US" sz="2400" b="1" dirty="0"/>
            </a:br>
            <a:r>
              <a:rPr lang="en-US" altLang="en-US" sz="2400" b="1" dirty="0"/>
              <a:t>Supply the correct adjective or adverb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3CFC2-0F6B-4D5B-98CC-C6F8895E6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400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400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/>
              <a:t>She is </a:t>
            </a:r>
            <a:r>
              <a:rPr lang="en-US" sz="2400" i="1" dirty="0">
                <a:solidFill>
                  <a:srgbClr val="00B050"/>
                </a:solidFill>
              </a:rPr>
              <a:t>good</a:t>
            </a:r>
            <a:r>
              <a:rPr lang="en-US" sz="2400" dirty="0"/>
              <a:t> at solving everyday problems.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/>
              <a:t>His test results were </a:t>
            </a:r>
            <a:r>
              <a:rPr lang="en-US" sz="2400" i="1" dirty="0">
                <a:solidFill>
                  <a:srgbClr val="00B050"/>
                </a:solidFill>
              </a:rPr>
              <a:t>satisfactory</a:t>
            </a:r>
            <a:r>
              <a:rPr lang="en-US" sz="2400" dirty="0"/>
              <a:t>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/>
              <a:t>Average students must work </a:t>
            </a:r>
            <a:r>
              <a:rPr lang="en-US" sz="2400" i="1" dirty="0">
                <a:solidFill>
                  <a:srgbClr val="00B050"/>
                </a:solidFill>
              </a:rPr>
              <a:t>hard</a:t>
            </a:r>
            <a:r>
              <a:rPr lang="en-US" sz="2400" dirty="0"/>
              <a:t> to keep up with their gifted peers.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/>
              <a:t> Teachers were </a:t>
            </a:r>
            <a:r>
              <a:rPr lang="en-US" sz="2400" i="1" dirty="0">
                <a:solidFill>
                  <a:srgbClr val="00B050"/>
                </a:solidFill>
              </a:rPr>
              <a:t>fascinated</a:t>
            </a:r>
            <a:r>
              <a:rPr lang="en-US" sz="2400" dirty="0"/>
              <a:t> with his achievement.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7A9F25A-359F-4B94-8829-D9AA4E4E6F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992100"/>
          </a:xfrm>
        </p:spPr>
        <p:txBody>
          <a:bodyPr/>
          <a:lstStyle/>
          <a:p>
            <a:pPr eaLnBrk="1" hangingPunct="1"/>
            <a:r>
              <a:rPr lang="en-US" altLang="en-US" sz="2000" b="1" dirty="0"/>
              <a:t>ADJECTIVES AND ADVERBS</a:t>
            </a:r>
            <a:br>
              <a:rPr lang="en-US" altLang="en-US" sz="2000" b="1" dirty="0"/>
            </a:br>
            <a:r>
              <a:rPr lang="en-US" altLang="en-US" sz="2000" b="1" dirty="0"/>
              <a:t>EXTRA EXERCISE</a:t>
            </a:r>
            <a:br>
              <a:rPr lang="en-US" altLang="en-US" sz="2000" b="1" dirty="0"/>
            </a:br>
            <a:r>
              <a:rPr lang="en-US" altLang="en-US" sz="2000" b="1" dirty="0"/>
              <a:t>UNDERLINE THE CORRECT WORD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1BD76E9-873C-45A6-8F4B-7141A65212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5677" y="1468073"/>
            <a:ext cx="9355123" cy="4658091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She stepped </a:t>
            </a:r>
            <a:r>
              <a:rPr lang="en-US" altLang="en-US" sz="2000" i="1" dirty="0"/>
              <a:t>confident/confidently</a:t>
            </a:r>
            <a:r>
              <a:rPr lang="en-US" altLang="en-US" sz="2000" dirty="0"/>
              <a:t> onto the stage.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The meeting at lunchtime was a </a:t>
            </a:r>
            <a:r>
              <a:rPr lang="en-US" altLang="en-US" sz="2000" i="1" dirty="0"/>
              <a:t>complete/completely</a:t>
            </a:r>
            <a:r>
              <a:rPr lang="en-US" altLang="en-US" sz="2000" dirty="0"/>
              <a:t> waste of time.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She did </a:t>
            </a:r>
            <a:r>
              <a:rPr lang="en-US" altLang="en-US" sz="2000" i="1" dirty="0"/>
              <a:t>good/well</a:t>
            </a:r>
            <a:r>
              <a:rPr lang="en-US" altLang="en-US" sz="2000" dirty="0"/>
              <a:t> in the exam and she won a prize.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Max tried </a:t>
            </a:r>
            <a:r>
              <a:rPr lang="en-US" altLang="en-US" sz="2000" i="1" dirty="0"/>
              <a:t>hard/hardly</a:t>
            </a:r>
            <a:r>
              <a:rPr lang="en-US" altLang="en-US" sz="2000" dirty="0"/>
              <a:t> to make the hotel receptionist understand him, but his Spanish wasn’t </a:t>
            </a:r>
            <a:r>
              <a:rPr lang="en-US" altLang="en-US" sz="2000" i="1" dirty="0"/>
              <a:t>fluent/fluently</a:t>
            </a:r>
            <a:r>
              <a:rPr lang="en-US" altLang="en-US" sz="2000" dirty="0"/>
              <a:t> enough.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After looking at the computer screen all day I had an </a:t>
            </a:r>
            <a:r>
              <a:rPr lang="en-US" altLang="en-US" sz="2000" i="1" dirty="0"/>
              <a:t>awful/awfully</a:t>
            </a:r>
            <a:r>
              <a:rPr lang="en-US" altLang="en-US" sz="2000" dirty="0"/>
              <a:t> headache.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Even though Deborah did the job </a:t>
            </a:r>
            <a:r>
              <a:rPr lang="en-US" altLang="en-US" sz="2000" i="1" dirty="0"/>
              <a:t>efficient/efficiently</a:t>
            </a:r>
            <a:r>
              <a:rPr lang="en-US" altLang="en-US" sz="2000" dirty="0"/>
              <a:t>, they sacked her after two months.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The doctor couldn’t understand why Carol felt so hot because her temperature was </a:t>
            </a:r>
            <a:r>
              <a:rPr lang="en-US" altLang="en-US" sz="2000" i="1" dirty="0"/>
              <a:t>normal/normally</a:t>
            </a:r>
            <a:r>
              <a:rPr lang="en-US" altLang="en-US" sz="2000" dirty="0"/>
              <a:t>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The boy behaved </a:t>
            </a:r>
            <a:r>
              <a:rPr lang="en-US" altLang="en-US" sz="2000" i="1" dirty="0"/>
              <a:t>bad/badly</a:t>
            </a:r>
            <a:r>
              <a:rPr lang="en-US" altLang="en-US" sz="2000" dirty="0"/>
              <a:t> on a school trip.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EB58F-D873-4618-8143-0E226474E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000" dirty="0">
                <a:solidFill>
                  <a:prstClr val="black"/>
                </a:solidFill>
              </a:rPr>
              <a:t>ADJECTIVES AND ADVERBS</a:t>
            </a:r>
            <a:br>
              <a:rPr lang="en-US" altLang="en-US" sz="2000" dirty="0">
                <a:solidFill>
                  <a:prstClr val="black"/>
                </a:solidFill>
              </a:rPr>
            </a:br>
            <a:r>
              <a:rPr lang="en-US" altLang="en-US" sz="2000" dirty="0">
                <a:solidFill>
                  <a:prstClr val="black"/>
                </a:solidFill>
              </a:rPr>
              <a:t>EXTRA EXERCISE - </a:t>
            </a:r>
            <a:r>
              <a:rPr lang="en-US" altLang="en-US" sz="2000" dirty="0">
                <a:solidFill>
                  <a:srgbClr val="00B050"/>
                </a:solidFill>
              </a:rPr>
              <a:t>KEY</a:t>
            </a:r>
            <a:br>
              <a:rPr lang="en-US" altLang="en-US" sz="2000" dirty="0">
                <a:solidFill>
                  <a:prstClr val="black"/>
                </a:solidFill>
              </a:rPr>
            </a:br>
            <a:r>
              <a:rPr lang="en-US" altLang="en-US" sz="2000" dirty="0">
                <a:solidFill>
                  <a:prstClr val="black"/>
                </a:solidFill>
              </a:rPr>
              <a:t>UNDERLINE THE CORRECT WORD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DA588-C1FA-447E-BE8C-A43DFA8C4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lvl="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>
                <a:solidFill>
                  <a:prstClr val="black"/>
                </a:solidFill>
              </a:rPr>
              <a:t>She stepped </a:t>
            </a:r>
            <a:r>
              <a:rPr lang="en-US" altLang="en-US" sz="2000" i="1" dirty="0">
                <a:solidFill>
                  <a:srgbClr val="00B050"/>
                </a:solidFill>
              </a:rPr>
              <a:t>confidently</a:t>
            </a:r>
            <a:r>
              <a:rPr lang="en-US" altLang="en-US" sz="2000" dirty="0">
                <a:solidFill>
                  <a:prstClr val="black"/>
                </a:solidFill>
              </a:rPr>
              <a:t> onto the stage.</a:t>
            </a:r>
          </a:p>
          <a:p>
            <a:pPr marL="609600" lvl="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>
                <a:solidFill>
                  <a:prstClr val="black"/>
                </a:solidFill>
              </a:rPr>
              <a:t>The meeting at lunchtime was a </a:t>
            </a:r>
            <a:r>
              <a:rPr lang="en-US" altLang="en-US" sz="2000" i="1" dirty="0">
                <a:solidFill>
                  <a:srgbClr val="00B050"/>
                </a:solidFill>
              </a:rPr>
              <a:t>complete</a:t>
            </a:r>
            <a:r>
              <a:rPr lang="en-US" altLang="en-US" sz="2000" i="1" dirty="0">
                <a:solidFill>
                  <a:prstClr val="black"/>
                </a:solidFill>
              </a:rPr>
              <a:t> </a:t>
            </a:r>
            <a:r>
              <a:rPr lang="en-US" altLang="en-US" sz="2000" dirty="0">
                <a:solidFill>
                  <a:prstClr val="black"/>
                </a:solidFill>
              </a:rPr>
              <a:t>waste of time.</a:t>
            </a:r>
          </a:p>
          <a:p>
            <a:pPr marL="609600" lvl="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>
                <a:solidFill>
                  <a:prstClr val="black"/>
                </a:solidFill>
              </a:rPr>
              <a:t>She did </a:t>
            </a:r>
            <a:r>
              <a:rPr lang="en-US" altLang="en-US" sz="2000" i="1" dirty="0">
                <a:solidFill>
                  <a:srgbClr val="00B050"/>
                </a:solidFill>
              </a:rPr>
              <a:t>well</a:t>
            </a:r>
            <a:r>
              <a:rPr lang="en-US" altLang="en-US" sz="2000" dirty="0">
                <a:solidFill>
                  <a:prstClr val="black"/>
                </a:solidFill>
              </a:rPr>
              <a:t> in the exam and she won a prize.</a:t>
            </a:r>
          </a:p>
          <a:p>
            <a:pPr marL="609600" lvl="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>
                <a:solidFill>
                  <a:prstClr val="black"/>
                </a:solidFill>
              </a:rPr>
              <a:t>Max tried </a:t>
            </a:r>
            <a:r>
              <a:rPr lang="en-US" altLang="en-US" sz="2000" i="1" dirty="0">
                <a:solidFill>
                  <a:srgbClr val="00B050"/>
                </a:solidFill>
              </a:rPr>
              <a:t>hard</a:t>
            </a:r>
            <a:r>
              <a:rPr lang="en-US" altLang="en-US" sz="2000" i="1" dirty="0">
                <a:solidFill>
                  <a:prstClr val="black"/>
                </a:solidFill>
              </a:rPr>
              <a:t> </a:t>
            </a:r>
            <a:r>
              <a:rPr lang="en-US" altLang="en-US" sz="2000" dirty="0">
                <a:solidFill>
                  <a:prstClr val="black"/>
                </a:solidFill>
              </a:rPr>
              <a:t>to make the hotel receptionist understand him, but his Spanish wasn’t </a:t>
            </a:r>
            <a:r>
              <a:rPr lang="en-US" altLang="en-US" sz="2000" i="1" dirty="0">
                <a:solidFill>
                  <a:srgbClr val="00B050"/>
                </a:solidFill>
              </a:rPr>
              <a:t>fluent</a:t>
            </a:r>
            <a:r>
              <a:rPr lang="en-US" altLang="en-US" sz="2000" i="1" dirty="0">
                <a:solidFill>
                  <a:prstClr val="black"/>
                </a:solidFill>
              </a:rPr>
              <a:t> </a:t>
            </a:r>
            <a:r>
              <a:rPr lang="en-US" altLang="en-US" sz="2000" dirty="0">
                <a:solidFill>
                  <a:prstClr val="black"/>
                </a:solidFill>
              </a:rPr>
              <a:t>enough.</a:t>
            </a:r>
          </a:p>
          <a:p>
            <a:pPr marL="609600" lvl="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>
                <a:solidFill>
                  <a:prstClr val="black"/>
                </a:solidFill>
              </a:rPr>
              <a:t>After looking at the computer screen all day I had an </a:t>
            </a:r>
            <a:r>
              <a:rPr lang="en-US" altLang="en-US" sz="2000" i="1" dirty="0">
                <a:solidFill>
                  <a:srgbClr val="00B050"/>
                </a:solidFill>
              </a:rPr>
              <a:t>awful</a:t>
            </a:r>
            <a:r>
              <a:rPr lang="en-US" altLang="en-US" sz="2000" i="1" dirty="0">
                <a:solidFill>
                  <a:prstClr val="black"/>
                </a:solidFill>
              </a:rPr>
              <a:t> </a:t>
            </a:r>
            <a:r>
              <a:rPr lang="en-US" altLang="en-US" sz="2000" dirty="0">
                <a:solidFill>
                  <a:prstClr val="black"/>
                </a:solidFill>
              </a:rPr>
              <a:t>headache.</a:t>
            </a:r>
          </a:p>
          <a:p>
            <a:pPr marL="609600" lvl="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>
                <a:solidFill>
                  <a:prstClr val="black"/>
                </a:solidFill>
              </a:rPr>
              <a:t>Even though Deborah did the job </a:t>
            </a:r>
            <a:r>
              <a:rPr lang="en-US" altLang="en-US" sz="2000" i="1" dirty="0">
                <a:solidFill>
                  <a:srgbClr val="00B050"/>
                </a:solidFill>
              </a:rPr>
              <a:t>efficiently</a:t>
            </a:r>
            <a:r>
              <a:rPr lang="en-US" altLang="en-US" sz="2000" dirty="0">
                <a:solidFill>
                  <a:prstClr val="black"/>
                </a:solidFill>
              </a:rPr>
              <a:t>, they sacked her after two months.</a:t>
            </a:r>
          </a:p>
          <a:p>
            <a:pPr marL="609600" lvl="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>
                <a:solidFill>
                  <a:prstClr val="black"/>
                </a:solidFill>
              </a:rPr>
              <a:t>The doctor couldn’t understand why Carol felt so hot because her temperature was </a:t>
            </a:r>
            <a:r>
              <a:rPr lang="en-US" altLang="en-US" sz="2000" i="1" dirty="0">
                <a:solidFill>
                  <a:srgbClr val="00B050"/>
                </a:solidFill>
              </a:rPr>
              <a:t>normal</a:t>
            </a:r>
            <a:r>
              <a:rPr lang="en-US" altLang="en-US" sz="2000" dirty="0">
                <a:solidFill>
                  <a:prstClr val="black"/>
                </a:solidFill>
              </a:rPr>
              <a:t>.</a:t>
            </a:r>
          </a:p>
          <a:p>
            <a:pPr marL="609600" lvl="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>
                <a:solidFill>
                  <a:prstClr val="black"/>
                </a:solidFill>
              </a:rPr>
              <a:t>The boy behaved </a:t>
            </a:r>
            <a:r>
              <a:rPr lang="en-US" altLang="en-US" sz="2000" i="1" dirty="0">
                <a:solidFill>
                  <a:srgbClr val="00B050"/>
                </a:solidFill>
              </a:rPr>
              <a:t>badly</a:t>
            </a:r>
            <a:r>
              <a:rPr lang="en-US" altLang="en-US" sz="2000" dirty="0">
                <a:solidFill>
                  <a:prstClr val="black"/>
                </a:solidFill>
              </a:rPr>
              <a:t> on a school trip.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4815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6EF30-C36C-4BE0-AD48-560A32634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3255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000" b="1" dirty="0"/>
              <a:t>ARTICLES</a:t>
            </a:r>
            <a:br>
              <a:rPr lang="en-US" sz="2000" b="1" dirty="0"/>
            </a:br>
            <a:r>
              <a:rPr lang="en-US" sz="2000" b="1" dirty="0"/>
              <a:t>Exercise IV page 90 - </a:t>
            </a:r>
            <a:r>
              <a:rPr lang="en-US" sz="2000" b="1" dirty="0">
                <a:solidFill>
                  <a:srgbClr val="00B050"/>
                </a:solidFill>
              </a:rPr>
              <a:t>key</a:t>
            </a:r>
            <a:br>
              <a:rPr lang="en-US" sz="2000" b="1" dirty="0"/>
            </a:br>
            <a:r>
              <a:rPr lang="en-US" sz="2000" b="1" dirty="0"/>
              <a:t>Each of these sentences has a mistake in the use of articles. Find the mistakes and correct them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E20D3-07E2-47C5-BC3C-18CF6A848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06305"/>
            <a:ext cx="10972800" cy="3919859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/>
              <a:t>IDEA is a federal law of </a:t>
            </a:r>
            <a:r>
              <a:rPr lang="en-US" sz="2400" dirty="0">
                <a:solidFill>
                  <a:srgbClr val="00B050"/>
                </a:solidFill>
              </a:rPr>
              <a:t>the</a:t>
            </a:r>
            <a:r>
              <a:rPr lang="en-US" sz="2400" dirty="0"/>
              <a:t> United States.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strike="sngStrike" dirty="0"/>
              <a:t>The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50"/>
                </a:solidFill>
              </a:rPr>
              <a:t>A</a:t>
            </a:r>
            <a:r>
              <a:rPr lang="en-US" sz="2400" dirty="0"/>
              <a:t> residential school is a school where exceptional students live and learn.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strike="sngStrike" dirty="0"/>
              <a:t>A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50"/>
                </a:solidFill>
              </a:rPr>
              <a:t>Students</a:t>
            </a:r>
            <a:r>
              <a:rPr lang="en-US" sz="2400" dirty="0"/>
              <a:t> with disabilities prefer special to general schools.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strike="sngStrike" dirty="0"/>
              <a:t>A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50"/>
                </a:solidFill>
              </a:rPr>
              <a:t>An</a:t>
            </a:r>
            <a:r>
              <a:rPr lang="en-US" sz="2400" dirty="0"/>
              <a:t> infant is a baby or a very small child up to the age of two.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/>
              <a:t>In </a:t>
            </a:r>
            <a:r>
              <a:rPr lang="en-US" sz="2400" strike="sngStrike" dirty="0"/>
              <a:t>the</a:t>
            </a:r>
            <a:r>
              <a:rPr lang="en-US" sz="2400" dirty="0"/>
              <a:t> Denmark 99% of students with learning disabilities are placed in general education classrooms.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FF321A3-74F9-4F70-AF0F-B4DA05966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dirty="0"/>
              <a:t>VOCABULARY</a:t>
            </a:r>
            <a:br>
              <a:rPr lang="en-US" altLang="en-US" sz="2400" b="1" dirty="0"/>
            </a:br>
            <a:r>
              <a:rPr lang="en-US" altLang="en-US" sz="2400" b="1" dirty="0"/>
              <a:t>Write the appropriate term or phrase for each definition </a:t>
            </a:r>
            <a:endParaRPr lang="en-GB" altLang="en-US" sz="2400" b="1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3E59C4CB-911A-45DE-A5AE-70F8F7418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453" y="1600200"/>
            <a:ext cx="9489347" cy="47244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A natural ability to do one or more things extremely well </a:t>
            </a:r>
            <a:endParaRPr lang="en-GB" altLang="en-US" sz="2000" dirty="0"/>
          </a:p>
          <a:p>
            <a:pPr eaLnBrk="1" hangingPunct="1"/>
            <a:r>
              <a:rPr lang="en-US" altLang="en-US" sz="2000" dirty="0"/>
              <a:t>Three different kinds of giftedness </a:t>
            </a:r>
            <a:endParaRPr lang="en-GB" altLang="en-US" sz="2000" dirty="0"/>
          </a:p>
          <a:p>
            <a:pPr eaLnBrk="1" hangingPunct="1"/>
            <a:r>
              <a:rPr lang="en-US" altLang="en-US" sz="2000" dirty="0"/>
              <a:t>Additional materials and exercises for gifted students </a:t>
            </a:r>
            <a:endParaRPr lang="en-GB" altLang="en-US" sz="2000" dirty="0"/>
          </a:p>
          <a:p>
            <a:pPr eaLnBrk="1" hangingPunct="1"/>
            <a:r>
              <a:rPr lang="en-US" altLang="en-US" sz="2000" dirty="0"/>
              <a:t>Placing gifted students in higher grades than their age peers </a:t>
            </a:r>
            <a:endParaRPr lang="en-GB" altLang="en-US" sz="2000" dirty="0"/>
          </a:p>
          <a:p>
            <a:pPr eaLnBrk="1" hangingPunct="1"/>
            <a:r>
              <a:rPr lang="en-US" altLang="en-US" sz="2000" dirty="0"/>
              <a:t>A philosophical belief in special education that every individual, even the most disabled, should have an educational and living environment as close to normal as possible; a key principle of integration </a:t>
            </a:r>
            <a:endParaRPr lang="en-GB" altLang="en-US" sz="2000" dirty="0"/>
          </a:p>
          <a:p>
            <a:pPr eaLnBrk="1" hangingPunct="1"/>
            <a:r>
              <a:rPr lang="en-US" altLang="en-US" sz="2000" dirty="0"/>
              <a:t>Placing all students with disabilities in general education classrooms </a:t>
            </a:r>
            <a:endParaRPr lang="en-GB" altLang="en-US" sz="2000" dirty="0"/>
          </a:p>
          <a:p>
            <a:pPr eaLnBrk="1" hangingPunct="1"/>
            <a:r>
              <a:rPr lang="en-US" altLang="en-US" sz="2000" dirty="0"/>
              <a:t>An approach in which a special educator and a general educator collaborate to come up with teaching strategies for a student with disabilities </a:t>
            </a:r>
            <a:endParaRPr lang="en-GB" altLang="en-US" sz="2000" dirty="0"/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0C3CCB90-BC9A-49DE-BF81-9822EEFB1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1F3FB711-0CA0-4055-8B41-DAAA7EFE2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/>
              <a:t>An approach in which a special and a general educator work side-by-side in a classroom </a:t>
            </a:r>
            <a:endParaRPr lang="en-GB" altLang="en-US" sz="2000"/>
          </a:p>
          <a:p>
            <a:pPr eaLnBrk="1" hangingPunct="1"/>
            <a:r>
              <a:rPr lang="en-US" altLang="en-US" sz="2000"/>
              <a:t>A federal law of the United States according to which every school system must provide free appropriate education for every child regardless of how seriously they are disabled </a:t>
            </a:r>
            <a:endParaRPr lang="en-GB" altLang="en-US" sz="2000"/>
          </a:p>
          <a:p>
            <a:pPr eaLnBrk="1" hangingPunct="1"/>
            <a:r>
              <a:rPr lang="en-US" altLang="en-US" sz="2000"/>
              <a:t>Recognizing a disability and starting education and treatment early in life </a:t>
            </a:r>
            <a:endParaRPr lang="en-GB" altLang="en-US" sz="2000"/>
          </a:p>
          <a:p>
            <a:pPr eaLnBrk="1" hangingPunct="1"/>
            <a:r>
              <a:rPr lang="en-US" altLang="en-US" sz="2000"/>
              <a:t>Services available for older students with disabilities which help them in transition from adolescence to adulthood </a:t>
            </a:r>
            <a:endParaRPr lang="en-GB" altLang="en-US" sz="2000"/>
          </a:p>
          <a:p>
            <a:pPr eaLnBrk="1" hangingPunct="1"/>
            <a:endParaRPr lang="en-GB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FF321A3-74F9-4F70-AF0F-B4DA05966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dirty="0"/>
              <a:t>VOCABULARY - </a:t>
            </a:r>
            <a:r>
              <a:rPr lang="en-US" altLang="en-US" sz="2400" b="1" dirty="0">
                <a:solidFill>
                  <a:srgbClr val="00B050"/>
                </a:solidFill>
              </a:rPr>
              <a:t>KEY</a:t>
            </a:r>
            <a:br>
              <a:rPr lang="en-US" altLang="en-US" sz="2400" b="1" dirty="0"/>
            </a:br>
            <a:r>
              <a:rPr lang="en-US" altLang="en-US" sz="2400" b="1" dirty="0"/>
              <a:t>Write the appropriate term or phrase for each definition </a:t>
            </a:r>
            <a:endParaRPr lang="en-GB" altLang="en-US" sz="2400" b="1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3E59C4CB-911A-45DE-A5AE-70F8F7418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453" y="1600200"/>
            <a:ext cx="9489347" cy="47244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A natural ability to do one or more things extremely well - </a:t>
            </a:r>
            <a:r>
              <a:rPr lang="en-US" altLang="en-US" sz="2000" dirty="0">
                <a:solidFill>
                  <a:srgbClr val="00B050"/>
                </a:solidFill>
              </a:rPr>
              <a:t>giftedness</a:t>
            </a:r>
            <a:endParaRPr lang="en-GB" altLang="en-US" sz="2000" dirty="0"/>
          </a:p>
          <a:p>
            <a:pPr eaLnBrk="1" hangingPunct="1"/>
            <a:r>
              <a:rPr lang="en-US" altLang="en-US" sz="2000" dirty="0"/>
              <a:t>Three different kinds of giftedness – </a:t>
            </a:r>
            <a:r>
              <a:rPr lang="en-US" altLang="en-US" sz="2000" dirty="0">
                <a:solidFill>
                  <a:srgbClr val="00B050"/>
                </a:solidFill>
              </a:rPr>
              <a:t>analytic, synthetic, and practical</a:t>
            </a:r>
            <a:endParaRPr lang="en-GB" altLang="en-US" sz="2000" dirty="0"/>
          </a:p>
          <a:p>
            <a:pPr eaLnBrk="1" hangingPunct="1"/>
            <a:r>
              <a:rPr lang="en-US" altLang="en-US" sz="2000" dirty="0"/>
              <a:t>Additional materials and exercises for gifted students - </a:t>
            </a:r>
            <a:r>
              <a:rPr lang="en-US" altLang="en-US" sz="2000" dirty="0">
                <a:solidFill>
                  <a:srgbClr val="00B050"/>
                </a:solidFill>
              </a:rPr>
              <a:t>enrichment</a:t>
            </a:r>
            <a:r>
              <a:rPr lang="en-US" altLang="en-US" sz="2000" dirty="0"/>
              <a:t> </a:t>
            </a:r>
            <a:endParaRPr lang="en-GB" altLang="en-US" sz="2000" dirty="0"/>
          </a:p>
          <a:p>
            <a:pPr eaLnBrk="1" hangingPunct="1"/>
            <a:r>
              <a:rPr lang="en-US" altLang="en-US" sz="2000" dirty="0"/>
              <a:t>Placing gifted students in higher grades than their age peers – </a:t>
            </a:r>
            <a:r>
              <a:rPr lang="en-US" altLang="en-US" sz="2000" dirty="0">
                <a:solidFill>
                  <a:srgbClr val="00B050"/>
                </a:solidFill>
              </a:rPr>
              <a:t>acceleration </a:t>
            </a:r>
            <a:endParaRPr lang="en-GB" altLang="en-US" sz="2000" dirty="0"/>
          </a:p>
          <a:p>
            <a:pPr eaLnBrk="1" hangingPunct="1"/>
            <a:r>
              <a:rPr lang="en-US" altLang="en-US" sz="2000" dirty="0"/>
              <a:t>A philosophical belief in special education that every individual, even the most disabled, should have an educational and living environment as close to normal as possible; a key principle of integration - </a:t>
            </a:r>
            <a:r>
              <a:rPr lang="en-US" altLang="en-US" sz="2000" dirty="0">
                <a:solidFill>
                  <a:srgbClr val="00B050"/>
                </a:solidFill>
              </a:rPr>
              <a:t>normalization</a:t>
            </a:r>
            <a:endParaRPr lang="en-GB" altLang="en-US" sz="2000" dirty="0"/>
          </a:p>
          <a:p>
            <a:pPr eaLnBrk="1" hangingPunct="1"/>
            <a:r>
              <a:rPr lang="en-US" altLang="en-US" sz="2000" dirty="0"/>
              <a:t>Placing all students with disabilities in general education classrooms – </a:t>
            </a:r>
            <a:r>
              <a:rPr lang="en-US" altLang="en-US" sz="2000" dirty="0">
                <a:solidFill>
                  <a:srgbClr val="00B050"/>
                </a:solidFill>
              </a:rPr>
              <a:t>full inclusion </a:t>
            </a:r>
            <a:endParaRPr lang="en-GB" altLang="en-US" sz="2000" dirty="0"/>
          </a:p>
          <a:p>
            <a:pPr eaLnBrk="1" hangingPunct="1"/>
            <a:r>
              <a:rPr lang="en-US" altLang="en-US" sz="2000" dirty="0"/>
              <a:t>An approach in which a special educator and a general educator collaborate to come up with teaching strategies for a student with disabilities – </a:t>
            </a:r>
            <a:r>
              <a:rPr lang="en-US" altLang="en-US" sz="2000" dirty="0">
                <a:solidFill>
                  <a:srgbClr val="00B050"/>
                </a:solidFill>
              </a:rPr>
              <a:t>collaborative consultation </a:t>
            </a:r>
            <a:r>
              <a:rPr lang="en-US" altLang="en-US" sz="2000" dirty="0"/>
              <a:t> </a:t>
            </a:r>
            <a:endParaRPr lang="en-GB" altLang="en-US" sz="2000" dirty="0"/>
          </a:p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28690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0C3CCB90-BC9A-49DE-BF81-9822EEFB1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1F3FB711-0CA0-4055-8B41-DAAA7EFE2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An approach in which a special and a general educator work side-by-side in a classroom – </a:t>
            </a:r>
            <a:r>
              <a:rPr lang="en-US" altLang="en-US" sz="2000" dirty="0">
                <a:solidFill>
                  <a:srgbClr val="00B050"/>
                </a:solidFill>
              </a:rPr>
              <a:t>co-teaching </a:t>
            </a:r>
            <a:endParaRPr lang="en-GB" altLang="en-US" sz="2000" dirty="0"/>
          </a:p>
          <a:p>
            <a:pPr eaLnBrk="1" hangingPunct="1"/>
            <a:r>
              <a:rPr lang="en-US" altLang="en-US" sz="2000" dirty="0"/>
              <a:t>A federal law of the United States according to which every school system must provide free appropriate education for every child regardless of how seriously they are disabled – </a:t>
            </a:r>
            <a:r>
              <a:rPr lang="en-US" altLang="en-US" sz="2000" dirty="0">
                <a:solidFill>
                  <a:srgbClr val="00B050"/>
                </a:solidFill>
              </a:rPr>
              <a:t>Individuals with Disabilities Education Act (IDEA)</a:t>
            </a:r>
            <a:endParaRPr lang="en-GB" altLang="en-US" sz="2000" dirty="0"/>
          </a:p>
          <a:p>
            <a:pPr eaLnBrk="1" hangingPunct="1"/>
            <a:r>
              <a:rPr lang="en-US" altLang="en-US" sz="2000" dirty="0"/>
              <a:t>Recognizing a disability and starting education and treatment early in life – </a:t>
            </a:r>
            <a:r>
              <a:rPr lang="en-US" altLang="en-US" sz="2000" dirty="0">
                <a:solidFill>
                  <a:srgbClr val="00B050"/>
                </a:solidFill>
              </a:rPr>
              <a:t>early intervention </a:t>
            </a:r>
            <a:endParaRPr lang="en-GB" altLang="en-US" sz="2000" dirty="0"/>
          </a:p>
          <a:p>
            <a:pPr eaLnBrk="1" hangingPunct="1"/>
            <a:r>
              <a:rPr lang="en-US" altLang="en-US" sz="2000" dirty="0"/>
              <a:t>Services available for older students with disabilities which help them in transition from adolescence to adulthood – </a:t>
            </a:r>
            <a:r>
              <a:rPr lang="en-US" altLang="en-US" sz="2000" dirty="0">
                <a:solidFill>
                  <a:srgbClr val="00B050"/>
                </a:solidFill>
              </a:rPr>
              <a:t>transition services </a:t>
            </a:r>
            <a:endParaRPr lang="en-GB" altLang="en-US" sz="2000" dirty="0"/>
          </a:p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8300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B1380-218B-47C9-8E1B-E98755180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047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00074-B132-4C19-B145-B36859EE3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8899"/>
            <a:ext cx="10515600" cy="53380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200" b="1" dirty="0"/>
              <a:t>Revision 7</a:t>
            </a:r>
            <a:r>
              <a:rPr lang="en-US" sz="2200" dirty="0"/>
              <a:t> reviews grammar and vocabulary from Units 13 and 14.</a:t>
            </a:r>
          </a:p>
          <a:p>
            <a:r>
              <a:rPr lang="en-US" sz="2200" dirty="0"/>
              <a:t>Unit 13:</a:t>
            </a:r>
          </a:p>
          <a:p>
            <a:pPr lvl="1"/>
            <a:r>
              <a:rPr lang="en-US" sz="2200" dirty="0"/>
              <a:t>Grammar – Adjectives and adverbs(please refer to page 83 in your books)</a:t>
            </a:r>
          </a:p>
          <a:p>
            <a:pPr lvl="1"/>
            <a:r>
              <a:rPr lang="en-US" sz="2200" dirty="0"/>
              <a:t>Vocabulary – Learners with special gifts and talents (pages 80 and 81)</a:t>
            </a:r>
          </a:p>
          <a:p>
            <a:r>
              <a:rPr lang="en-US" sz="2200" dirty="0"/>
              <a:t>Unit 14: </a:t>
            </a:r>
          </a:p>
          <a:p>
            <a:pPr lvl="1"/>
            <a:r>
              <a:rPr lang="en-US" sz="2200" dirty="0"/>
              <a:t>Grammar – Articles (and Countable/uncountable nouns – in this revision) (please refer to pages 88 and 89 in your books)</a:t>
            </a:r>
          </a:p>
          <a:p>
            <a:pPr lvl="1"/>
            <a:r>
              <a:rPr lang="en-US" sz="2200" dirty="0"/>
              <a:t>Vocabulary – Integration, inclusion and transition to adulthood (pages 85 and 86)</a:t>
            </a:r>
          </a:p>
          <a:p>
            <a:pPr lvl="1"/>
            <a:endParaRPr lang="en-US" sz="2200" dirty="0"/>
          </a:p>
          <a:p>
            <a:pPr marL="457200" lvl="1" indent="0" algn="ctr">
              <a:buNone/>
            </a:pPr>
            <a:r>
              <a:rPr lang="en-US" sz="2200" b="1" dirty="0">
                <a:solidFill>
                  <a:srgbClr val="FF0000"/>
                </a:solidFill>
              </a:rPr>
              <a:t>EXTRA PRACTICE: </a:t>
            </a:r>
          </a:p>
          <a:p>
            <a:pPr lvl="1"/>
            <a:r>
              <a:rPr lang="en-GB" sz="2200" dirty="0"/>
              <a:t>Please go to the </a:t>
            </a:r>
            <a:r>
              <a:rPr lang="en-GB" sz="2200" dirty="0" err="1"/>
              <a:t>En</a:t>
            </a:r>
            <a:r>
              <a:rPr lang="en-GB" sz="2200" dirty="0"/>
              <a:t>-Abilities learning platform at  </a:t>
            </a:r>
            <a:r>
              <a:rPr lang="en-GB" sz="2200" dirty="0">
                <a:hlinkClick r:id="rId2"/>
              </a:rPr>
              <a:t>https://desarrollo.enabilities.prometeoinnovations.com/login/index.php</a:t>
            </a:r>
            <a:r>
              <a:rPr lang="en-GB" sz="2200" dirty="0"/>
              <a:t>  </a:t>
            </a:r>
          </a:p>
          <a:p>
            <a:pPr lvl="1"/>
            <a:r>
              <a:rPr lang="en-GB" sz="2200" dirty="0"/>
              <a:t>Go to English course A2 – Unit 5 – Exercises 5.7; 5.8; 5.9 and Unit 5 extra exercise 2 (countable/uncountable nouns)</a:t>
            </a:r>
            <a:r>
              <a:rPr lang="en-US" dirty="0"/>
              <a:t>	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505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COUNTABLE AND UNCOUNTABLE NOUNS</a:t>
            </a:r>
            <a:br>
              <a:rPr lang="en-US" sz="2400" b="1" dirty="0"/>
            </a:br>
            <a:r>
              <a:rPr lang="en-US" sz="2400" b="1" dirty="0"/>
              <a:t>REVISION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8229600" cy="41991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COUNTABLE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UNCOUNTABLE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1972">
                <a:tc>
                  <a:txBody>
                    <a:bodyPr/>
                    <a:lstStyle/>
                    <a:p>
                      <a:r>
                        <a:rPr lang="en-US" sz="1800" dirty="0"/>
                        <a:t>I eat </a:t>
                      </a:r>
                      <a:r>
                        <a:rPr lang="en-US" sz="1800" b="1" dirty="0"/>
                        <a:t>a banana </a:t>
                      </a:r>
                      <a:r>
                        <a:rPr lang="en-US" sz="1800" dirty="0"/>
                        <a:t>every day.</a:t>
                      </a:r>
                    </a:p>
                    <a:p>
                      <a:r>
                        <a:rPr lang="en-US" sz="1800" dirty="0"/>
                        <a:t>I like </a:t>
                      </a:r>
                      <a:r>
                        <a:rPr lang="en-US" sz="1800" b="1" dirty="0"/>
                        <a:t>bananas</a:t>
                      </a:r>
                      <a:r>
                        <a:rPr lang="en-US" sz="1800" dirty="0"/>
                        <a:t>.</a:t>
                      </a:r>
                    </a:p>
                    <a:p>
                      <a:endParaRPr lang="en-US" sz="1800" dirty="0"/>
                    </a:p>
                    <a:p>
                      <a:r>
                        <a:rPr lang="en-US" sz="1800" b="1" dirty="0"/>
                        <a:t>Some/any</a:t>
                      </a:r>
                      <a:r>
                        <a:rPr lang="en-US" sz="1800" b="1" baseline="0" dirty="0"/>
                        <a:t> + plural countable nouns</a:t>
                      </a:r>
                    </a:p>
                    <a:p>
                      <a:r>
                        <a:rPr lang="en-US" sz="1800" baseline="0" dirty="0"/>
                        <a:t>We sang </a:t>
                      </a:r>
                      <a:r>
                        <a:rPr lang="en-US" sz="1800" b="1" baseline="0" dirty="0"/>
                        <a:t>some</a:t>
                      </a:r>
                      <a:r>
                        <a:rPr lang="en-US" sz="1800" baseline="0" dirty="0"/>
                        <a:t> songs.</a:t>
                      </a:r>
                    </a:p>
                    <a:p>
                      <a:r>
                        <a:rPr lang="en-US" sz="1800" baseline="0" dirty="0"/>
                        <a:t>Did you buy </a:t>
                      </a:r>
                      <a:r>
                        <a:rPr lang="en-US" sz="1800" b="1" baseline="0" dirty="0"/>
                        <a:t>any</a:t>
                      </a:r>
                      <a:r>
                        <a:rPr lang="en-US" sz="1800" baseline="0" dirty="0"/>
                        <a:t> apples?</a:t>
                      </a:r>
                    </a:p>
                    <a:p>
                      <a:endParaRPr lang="en-US" sz="1800" baseline="0" dirty="0"/>
                    </a:p>
                    <a:p>
                      <a:r>
                        <a:rPr lang="en-US" sz="1800" b="1" baseline="0" dirty="0"/>
                        <a:t>Many/few + plural countable nouns</a:t>
                      </a:r>
                    </a:p>
                    <a:p>
                      <a:r>
                        <a:rPr lang="en-US" sz="1800" baseline="0" dirty="0"/>
                        <a:t>We didn’t take </a:t>
                      </a:r>
                      <a:r>
                        <a:rPr lang="en-US" sz="1800" b="1" baseline="0" dirty="0"/>
                        <a:t>many</a:t>
                      </a:r>
                      <a:r>
                        <a:rPr lang="en-US" sz="1800" baseline="0" dirty="0"/>
                        <a:t> photographs.</a:t>
                      </a:r>
                    </a:p>
                    <a:p>
                      <a:r>
                        <a:rPr lang="en-US" sz="1800" baseline="0" dirty="0"/>
                        <a:t>I have </a:t>
                      </a:r>
                      <a:r>
                        <a:rPr lang="en-US" sz="1800" b="1" baseline="0" dirty="0"/>
                        <a:t>a few </a:t>
                      </a:r>
                      <a:r>
                        <a:rPr lang="en-US" sz="1800" baseline="0" dirty="0"/>
                        <a:t>things to do.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 eat </a:t>
                      </a:r>
                      <a:r>
                        <a:rPr lang="en-US" sz="1800" b="1" dirty="0"/>
                        <a:t>rice</a:t>
                      </a:r>
                      <a:r>
                        <a:rPr lang="en-US" sz="1800" dirty="0"/>
                        <a:t> every day.</a:t>
                      </a:r>
                    </a:p>
                    <a:p>
                      <a:r>
                        <a:rPr lang="en-US" sz="1800" dirty="0"/>
                        <a:t>I like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="1" baseline="0" dirty="0"/>
                        <a:t>rice</a:t>
                      </a:r>
                      <a:r>
                        <a:rPr lang="en-US" sz="1800" baseline="0" dirty="0"/>
                        <a:t>.</a:t>
                      </a:r>
                    </a:p>
                    <a:p>
                      <a:endParaRPr lang="en-US" sz="1800" baseline="0" dirty="0"/>
                    </a:p>
                    <a:p>
                      <a:r>
                        <a:rPr lang="en-US" sz="1800" b="1" baseline="0" dirty="0"/>
                        <a:t>Some/any + uncountable nouns</a:t>
                      </a:r>
                    </a:p>
                    <a:p>
                      <a:r>
                        <a:rPr lang="en-US" sz="1800" baseline="0" dirty="0"/>
                        <a:t>We listened to </a:t>
                      </a:r>
                      <a:r>
                        <a:rPr lang="en-US" sz="1800" b="1" baseline="0" dirty="0"/>
                        <a:t>some</a:t>
                      </a:r>
                      <a:r>
                        <a:rPr lang="en-US" sz="1800" baseline="0" dirty="0"/>
                        <a:t> music.</a:t>
                      </a:r>
                    </a:p>
                    <a:p>
                      <a:r>
                        <a:rPr lang="en-US" sz="1800" baseline="0" dirty="0"/>
                        <a:t>Did you buy </a:t>
                      </a:r>
                      <a:r>
                        <a:rPr lang="en-US" sz="1800" b="1" baseline="0" dirty="0"/>
                        <a:t>any</a:t>
                      </a:r>
                      <a:r>
                        <a:rPr lang="en-US" sz="1800" baseline="0" dirty="0"/>
                        <a:t> juice?</a:t>
                      </a:r>
                    </a:p>
                    <a:p>
                      <a:endParaRPr lang="en-US" sz="1800" baseline="0" dirty="0"/>
                    </a:p>
                    <a:p>
                      <a:r>
                        <a:rPr lang="en-US" sz="1800" b="1" baseline="0" dirty="0"/>
                        <a:t>Much/little + uncountable nouns</a:t>
                      </a:r>
                    </a:p>
                    <a:p>
                      <a:r>
                        <a:rPr lang="en-US" sz="1800" baseline="0" dirty="0"/>
                        <a:t>We didn’t do </a:t>
                      </a:r>
                      <a:r>
                        <a:rPr lang="en-US" sz="1800" b="1" baseline="0" dirty="0"/>
                        <a:t>much</a:t>
                      </a:r>
                      <a:r>
                        <a:rPr lang="en-US" sz="1800" baseline="0" dirty="0"/>
                        <a:t> shopping.</a:t>
                      </a:r>
                    </a:p>
                    <a:p>
                      <a:r>
                        <a:rPr lang="en-US" sz="1800" baseline="0" dirty="0"/>
                        <a:t>I have </a:t>
                      </a:r>
                      <a:r>
                        <a:rPr lang="en-US" sz="1800" b="1" baseline="0" dirty="0"/>
                        <a:t>a little </a:t>
                      </a:r>
                      <a:r>
                        <a:rPr lang="en-US" sz="1800" baseline="0" dirty="0"/>
                        <a:t>work to do.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587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685801"/>
            <a:ext cx="8229600" cy="5547219"/>
          </a:xfrm>
        </p:spPr>
        <p:txBody>
          <a:bodyPr/>
          <a:lstStyle/>
          <a:p>
            <a:r>
              <a:rPr lang="en-US" sz="1800" dirty="0"/>
              <a:t>Many nouns can be used as countable and uncountable nouns, usually with a difference in meaning:</a:t>
            </a:r>
          </a:p>
          <a:p>
            <a:pPr>
              <a:buNone/>
            </a:pPr>
            <a:r>
              <a:rPr lang="en-US" sz="1800" dirty="0"/>
              <a:t>	</a:t>
            </a:r>
          </a:p>
          <a:p>
            <a:pPr>
              <a:buNone/>
            </a:pPr>
            <a:r>
              <a:rPr lang="en-US" sz="1800" dirty="0"/>
              <a:t>	Did you hear </a:t>
            </a:r>
            <a:r>
              <a:rPr lang="en-US" sz="1800" b="1" dirty="0"/>
              <a:t>a noise </a:t>
            </a:r>
            <a:r>
              <a:rPr lang="en-US" sz="1800" dirty="0"/>
              <a:t>just now? (here </a:t>
            </a:r>
            <a:r>
              <a:rPr lang="en-US" sz="1800" i="1" dirty="0"/>
              <a:t>noise</a:t>
            </a:r>
            <a:r>
              <a:rPr lang="en-US" sz="1800" dirty="0"/>
              <a:t> is countable and means </a:t>
            </a:r>
            <a:r>
              <a:rPr lang="en-US" sz="1800" i="1" dirty="0"/>
              <a:t>a specific noise</a:t>
            </a:r>
            <a:r>
              <a:rPr lang="en-US" sz="1800" dirty="0"/>
              <a:t>)</a:t>
            </a:r>
          </a:p>
          <a:p>
            <a:pPr>
              <a:buNone/>
            </a:pPr>
            <a:r>
              <a:rPr lang="en-US" sz="1800" dirty="0"/>
              <a:t>	I can’t work here. There’s too much </a:t>
            </a:r>
            <a:r>
              <a:rPr lang="en-US" sz="1800" b="1" dirty="0"/>
              <a:t>noise</a:t>
            </a:r>
            <a:r>
              <a:rPr lang="en-US" sz="1800" dirty="0"/>
              <a:t>. (here </a:t>
            </a:r>
            <a:r>
              <a:rPr lang="en-US" sz="1800" i="1" dirty="0"/>
              <a:t>noise</a:t>
            </a:r>
            <a:r>
              <a:rPr lang="en-US" sz="1800" dirty="0"/>
              <a:t> is uncountable and it is not possible to say </a:t>
            </a:r>
            <a:r>
              <a:rPr lang="en-US" sz="1800" i="1" dirty="0">
                <a:solidFill>
                  <a:srgbClr val="FF0000"/>
                </a:solidFill>
              </a:rPr>
              <a:t>too many noises</a:t>
            </a:r>
            <a:r>
              <a:rPr lang="en-US" sz="1800" dirty="0"/>
              <a:t>)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/>
              <a:t>	She has long </a:t>
            </a:r>
            <a:r>
              <a:rPr lang="en-US" sz="1800" b="1" dirty="0"/>
              <a:t>hair</a:t>
            </a:r>
            <a:r>
              <a:rPr lang="en-US" sz="1800" dirty="0"/>
              <a:t>. (uncountable – don’t’ say </a:t>
            </a:r>
            <a:r>
              <a:rPr lang="en-US" sz="1800" i="1" dirty="0">
                <a:solidFill>
                  <a:srgbClr val="FF0000"/>
                </a:solidFill>
              </a:rPr>
              <a:t>She has long hairs</a:t>
            </a:r>
            <a:r>
              <a:rPr lang="en-US" sz="1800" dirty="0"/>
              <a:t>!)</a:t>
            </a:r>
          </a:p>
          <a:p>
            <a:pPr>
              <a:buNone/>
            </a:pPr>
            <a:r>
              <a:rPr lang="en-US" sz="1800" dirty="0"/>
              <a:t>	The cat has left white </a:t>
            </a:r>
            <a:r>
              <a:rPr lang="en-US" sz="1800" b="1" dirty="0"/>
              <a:t>hairs</a:t>
            </a:r>
            <a:r>
              <a:rPr lang="en-US" sz="1800" dirty="0"/>
              <a:t> all over the sofa. (countable)</a:t>
            </a:r>
          </a:p>
          <a:p>
            <a:pPr>
              <a:buNone/>
            </a:pPr>
            <a:endParaRPr lang="en-US" sz="1800" dirty="0"/>
          </a:p>
          <a:p>
            <a:r>
              <a:rPr lang="en-US" sz="1800" dirty="0"/>
              <a:t>The following nouns are usually uncountable:</a:t>
            </a:r>
          </a:p>
          <a:p>
            <a:pPr>
              <a:buNone/>
            </a:pPr>
            <a:r>
              <a:rPr lang="en-US" sz="1800" dirty="0"/>
              <a:t>	accommodation	advice		baggage		behavior</a:t>
            </a:r>
          </a:p>
          <a:p>
            <a:pPr>
              <a:buNone/>
            </a:pPr>
            <a:r>
              <a:rPr lang="en-US" sz="1800" dirty="0"/>
              <a:t>	bread		chaos		damage		furniture</a:t>
            </a:r>
          </a:p>
          <a:p>
            <a:pPr>
              <a:buNone/>
            </a:pPr>
            <a:r>
              <a:rPr lang="en-US" sz="1800" dirty="0"/>
              <a:t>	information		luck		luggage		</a:t>
            </a:r>
          </a:p>
          <a:p>
            <a:pPr>
              <a:buNone/>
            </a:pPr>
            <a:r>
              <a:rPr lang="en-US" sz="1800" dirty="0"/>
              <a:t>	news			permission	progress		scenery	</a:t>
            </a:r>
          </a:p>
          <a:p>
            <a:pPr>
              <a:buNone/>
            </a:pPr>
            <a:r>
              <a:rPr lang="en-US" sz="1800" dirty="0"/>
              <a:t>	traffic			weather		work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WHICH OF THE UNDERLINED PARTS OF THESE SENTENCES IS CORECT?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Did you hear </a:t>
            </a:r>
            <a:r>
              <a:rPr lang="en-US" sz="2000" u="sng" dirty="0"/>
              <a:t>noise/a noise</a:t>
            </a:r>
            <a:r>
              <a:rPr lang="en-US" sz="2000" dirty="0"/>
              <a:t> just now?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If you want to know the news, you can read </a:t>
            </a:r>
            <a:r>
              <a:rPr lang="en-US" sz="2000" u="sng" dirty="0"/>
              <a:t>paper/a paper</a:t>
            </a:r>
            <a:r>
              <a:rPr lang="en-US" sz="20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 want to print some documents, but the printer is out of </a:t>
            </a:r>
            <a:r>
              <a:rPr lang="en-US" sz="2000" u="sng" dirty="0"/>
              <a:t>paper/papers</a:t>
            </a:r>
            <a:r>
              <a:rPr lang="en-US" sz="20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 thought there was somebody in the house because there was </a:t>
            </a:r>
            <a:r>
              <a:rPr lang="en-US" sz="2000" u="sng" dirty="0"/>
              <a:t>light/a light</a:t>
            </a:r>
            <a:r>
              <a:rPr lang="en-US" sz="2000" dirty="0"/>
              <a:t> on inside.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u="sng" dirty="0"/>
              <a:t>Light/A light</a:t>
            </a:r>
            <a:r>
              <a:rPr lang="en-US" sz="2000" dirty="0"/>
              <a:t> comes from the sun.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 was in a hurry this morning. I didn’t have </a:t>
            </a:r>
            <a:r>
              <a:rPr lang="en-US" sz="2000" u="sng" dirty="0"/>
              <a:t>time/a time</a:t>
            </a:r>
            <a:r>
              <a:rPr lang="en-US" sz="2000" dirty="0"/>
              <a:t> for breakfast.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Did you enjoy your holiday? Yes, we had </a:t>
            </a:r>
            <a:r>
              <a:rPr lang="en-US" sz="2000" u="sng" dirty="0"/>
              <a:t>wonderful time/a wonderful time</a:t>
            </a:r>
            <a:r>
              <a:rPr lang="en-US" sz="20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This is </a:t>
            </a:r>
            <a:r>
              <a:rPr lang="en-US" sz="2000" u="sng" dirty="0"/>
              <a:t>nice room/a nice room</a:t>
            </a:r>
            <a:r>
              <a:rPr lang="en-US" sz="2000" dirty="0"/>
              <a:t>. Did you decorate it yourself?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There’s plenty of </a:t>
            </a:r>
            <a:r>
              <a:rPr lang="en-GB" sz="2000" u="sng" dirty="0"/>
              <a:t>room/rooms </a:t>
            </a:r>
            <a:r>
              <a:rPr lang="en-GB" sz="2000" dirty="0"/>
              <a:t>for your luggage. 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Sue was very helpful. She gave us some very useful </a:t>
            </a:r>
            <a:r>
              <a:rPr lang="en-US" sz="2000" u="sng" dirty="0"/>
              <a:t>advice/advices</a:t>
            </a:r>
            <a:r>
              <a:rPr lang="en-US" sz="2000" dirty="0"/>
              <a:t>.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11"/>
            </a:pPr>
            <a:r>
              <a:rPr lang="en-US" sz="2000" dirty="0"/>
              <a:t>Did you have </a:t>
            </a:r>
            <a:r>
              <a:rPr lang="en-US" sz="2000" u="sng" dirty="0"/>
              <a:t>nice weather/a nice weather</a:t>
            </a:r>
            <a:r>
              <a:rPr lang="en-US" sz="2000" dirty="0"/>
              <a:t> when you were away?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sz="2000" dirty="0"/>
              <a:t>We were very unfortunate. We had </a:t>
            </a:r>
            <a:r>
              <a:rPr lang="en-US" sz="2000" u="sng" dirty="0"/>
              <a:t>bad luck/a bad luck</a:t>
            </a:r>
            <a:r>
              <a:rPr lang="en-US" sz="2000" dirty="0"/>
              <a:t>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sz="2000" dirty="0"/>
              <a:t>Is it difficult to find a </a:t>
            </a:r>
            <a:r>
              <a:rPr lang="en-US" sz="2000" u="sng" dirty="0"/>
              <a:t>work/job</a:t>
            </a:r>
            <a:r>
              <a:rPr lang="en-US" sz="2000" dirty="0"/>
              <a:t> at the moment?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sz="2000" dirty="0"/>
              <a:t>Our </a:t>
            </a:r>
            <a:r>
              <a:rPr lang="en-US" sz="2000" u="sng" dirty="0"/>
              <a:t>travel/journey</a:t>
            </a:r>
            <a:r>
              <a:rPr lang="en-US" sz="2000" dirty="0"/>
              <a:t> from Paris to Moscow by train was very tiring.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sz="2000" dirty="0"/>
              <a:t>When the fire alarm rang, there was </a:t>
            </a:r>
            <a:r>
              <a:rPr lang="en-US" sz="2000" u="sng" dirty="0"/>
              <a:t>total chaos/a total chaos</a:t>
            </a:r>
            <a:r>
              <a:rPr lang="en-US" sz="2000" dirty="0"/>
              <a:t>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sz="2000" dirty="0"/>
              <a:t>I had to buy </a:t>
            </a:r>
            <a:r>
              <a:rPr lang="en-US" sz="2000" u="sng" dirty="0"/>
              <a:t>a/some</a:t>
            </a:r>
            <a:r>
              <a:rPr lang="en-US" sz="2000" dirty="0"/>
              <a:t> bread because I wanted to make some sandwiches.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sz="2000" dirty="0"/>
              <a:t>Bad news </a:t>
            </a:r>
            <a:r>
              <a:rPr lang="en-US" sz="2000" u="sng" dirty="0"/>
              <a:t>don’t/doesn’t</a:t>
            </a:r>
            <a:r>
              <a:rPr lang="en-US" sz="2000" dirty="0"/>
              <a:t> make people happy.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sz="2000" u="sng" dirty="0"/>
              <a:t>Your hair is/Your hairs are</a:t>
            </a:r>
            <a:r>
              <a:rPr lang="en-US" sz="2000" dirty="0"/>
              <a:t> too long. You should have it/them cut.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sz="2000" u="sng" dirty="0"/>
              <a:t>The damage/the damages</a:t>
            </a:r>
            <a:r>
              <a:rPr lang="en-US" sz="2000" dirty="0"/>
              <a:t> caused by the storm will cost a lot to repair.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3A7D2-69D1-4097-88DC-0BCC9A8CD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000000"/>
                </a:solidFill>
              </a:rPr>
              <a:t>WHICH OF THE UNDERLINED PARTS OF THESE SENTENCES IS CORECT? 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B050"/>
                </a:solidFill>
              </a:rPr>
              <a:t>Key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3632D-9B2F-42D3-8BB6-CA8D67BCA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Did you hear </a:t>
            </a:r>
            <a:r>
              <a:rPr lang="en-US" sz="2000" u="sng" dirty="0">
                <a:solidFill>
                  <a:srgbClr val="00B050"/>
                </a:solidFill>
              </a:rPr>
              <a:t>a noise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just now? </a:t>
            </a:r>
            <a:r>
              <a:rPr lang="en-US" sz="2000" dirty="0">
                <a:solidFill>
                  <a:srgbClr val="00B0F0"/>
                </a:solidFill>
              </a:rPr>
              <a:t>*countable in this meaning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If you want to know the news, you can read </a:t>
            </a:r>
            <a:r>
              <a:rPr lang="en-US" sz="2000" u="sng" dirty="0">
                <a:solidFill>
                  <a:srgbClr val="00B050"/>
                </a:solidFill>
              </a:rPr>
              <a:t>a paper</a:t>
            </a:r>
            <a:r>
              <a:rPr lang="en-US" sz="2000" dirty="0">
                <a:solidFill>
                  <a:srgbClr val="000000"/>
                </a:solidFill>
              </a:rPr>
              <a:t>. </a:t>
            </a:r>
            <a:r>
              <a:rPr lang="en-US" sz="2000" dirty="0">
                <a:solidFill>
                  <a:srgbClr val="00B0F0"/>
                </a:solidFill>
              </a:rPr>
              <a:t>* countable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I want to print some documents, but the printer is out of </a:t>
            </a:r>
            <a:r>
              <a:rPr lang="en-US" sz="2000" u="sng" dirty="0">
                <a:solidFill>
                  <a:srgbClr val="00B050"/>
                </a:solidFill>
              </a:rPr>
              <a:t>paper</a:t>
            </a:r>
            <a:r>
              <a:rPr lang="en-US" sz="2000" dirty="0">
                <a:solidFill>
                  <a:srgbClr val="000000"/>
                </a:solidFill>
              </a:rPr>
              <a:t>. </a:t>
            </a:r>
            <a:r>
              <a:rPr lang="en-US" sz="2000" dirty="0">
                <a:solidFill>
                  <a:srgbClr val="00B0F0"/>
                </a:solidFill>
              </a:rPr>
              <a:t>*uncountable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I thought there was somebody in the house because there was </a:t>
            </a:r>
            <a:r>
              <a:rPr lang="en-US" sz="2000" u="sng" dirty="0">
                <a:solidFill>
                  <a:srgbClr val="00B050"/>
                </a:solidFill>
              </a:rPr>
              <a:t>a light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on inside. </a:t>
            </a:r>
            <a:r>
              <a:rPr lang="en-US" sz="2000" dirty="0">
                <a:solidFill>
                  <a:srgbClr val="00B0F0"/>
                </a:solidFill>
              </a:rPr>
              <a:t>*countable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u="sng" dirty="0">
                <a:solidFill>
                  <a:srgbClr val="00B050"/>
                </a:solidFill>
              </a:rPr>
              <a:t>Light </a:t>
            </a:r>
            <a:r>
              <a:rPr lang="en-US" sz="2000" dirty="0">
                <a:solidFill>
                  <a:srgbClr val="000000"/>
                </a:solidFill>
              </a:rPr>
              <a:t>comes from the sun. </a:t>
            </a:r>
            <a:r>
              <a:rPr lang="en-US" sz="2000" dirty="0">
                <a:solidFill>
                  <a:srgbClr val="00B0F0"/>
                </a:solidFill>
              </a:rPr>
              <a:t>*uncountable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I was in a hurry this morning. I didn’t have </a:t>
            </a:r>
            <a:r>
              <a:rPr lang="en-US" sz="2000" u="sng" dirty="0">
                <a:solidFill>
                  <a:srgbClr val="00B050"/>
                </a:solidFill>
              </a:rPr>
              <a:t>time</a:t>
            </a:r>
            <a:r>
              <a:rPr lang="en-US" sz="2000" u="sng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for breakfast. </a:t>
            </a:r>
            <a:r>
              <a:rPr lang="en-US" sz="2000" dirty="0">
                <a:solidFill>
                  <a:srgbClr val="00B0F0"/>
                </a:solidFill>
              </a:rPr>
              <a:t>*uncountable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Did you enjoy your holiday? Yes, we had </a:t>
            </a:r>
            <a:r>
              <a:rPr lang="en-US" sz="2000" u="sng" dirty="0">
                <a:solidFill>
                  <a:srgbClr val="00B050"/>
                </a:solidFill>
              </a:rPr>
              <a:t>a wonderful time</a:t>
            </a:r>
            <a:r>
              <a:rPr lang="en-US" sz="2000" dirty="0">
                <a:solidFill>
                  <a:srgbClr val="000000"/>
                </a:solidFill>
              </a:rPr>
              <a:t>. </a:t>
            </a:r>
            <a:r>
              <a:rPr lang="en-US" sz="2000" dirty="0">
                <a:solidFill>
                  <a:srgbClr val="00B0F0"/>
                </a:solidFill>
              </a:rPr>
              <a:t>*countable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This is </a:t>
            </a:r>
            <a:r>
              <a:rPr lang="en-US" sz="2000" u="sng" dirty="0">
                <a:solidFill>
                  <a:srgbClr val="00B050"/>
                </a:solidFill>
              </a:rPr>
              <a:t>a nice room</a:t>
            </a:r>
            <a:r>
              <a:rPr lang="en-US" sz="2000" dirty="0">
                <a:solidFill>
                  <a:srgbClr val="000000"/>
                </a:solidFill>
              </a:rPr>
              <a:t>. Did you decorate it yourself? </a:t>
            </a:r>
            <a:r>
              <a:rPr lang="en-US" sz="2000" dirty="0">
                <a:solidFill>
                  <a:srgbClr val="00B0F0"/>
                </a:solidFill>
              </a:rPr>
              <a:t>*countable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There’s plenty of </a:t>
            </a:r>
            <a:r>
              <a:rPr lang="en-US" sz="2000" u="sng" dirty="0">
                <a:solidFill>
                  <a:srgbClr val="00B050"/>
                </a:solidFill>
              </a:rPr>
              <a:t>room</a:t>
            </a:r>
            <a:r>
              <a:rPr lang="en-US" sz="2000" dirty="0">
                <a:solidFill>
                  <a:srgbClr val="000000"/>
                </a:solidFill>
              </a:rPr>
              <a:t> for your luggage. </a:t>
            </a:r>
            <a:r>
              <a:rPr lang="en-US" sz="2000" dirty="0">
                <a:solidFill>
                  <a:srgbClr val="00B0F0"/>
                </a:solidFill>
              </a:rPr>
              <a:t>*uncountable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Sue was very helpful. She gave us some very useful </a:t>
            </a:r>
            <a:r>
              <a:rPr lang="en-US" sz="2000" u="sng" dirty="0">
                <a:solidFill>
                  <a:srgbClr val="00B050"/>
                </a:solidFill>
              </a:rPr>
              <a:t>advice</a:t>
            </a:r>
            <a:r>
              <a:rPr lang="en-US" sz="2000" dirty="0">
                <a:solidFill>
                  <a:srgbClr val="000000"/>
                </a:solidFill>
              </a:rPr>
              <a:t>. </a:t>
            </a:r>
            <a:r>
              <a:rPr lang="en-US" sz="2000" dirty="0">
                <a:solidFill>
                  <a:srgbClr val="00B0F0"/>
                </a:solidFill>
              </a:rPr>
              <a:t>*uncountable</a:t>
            </a:r>
          </a:p>
        </p:txBody>
      </p:sp>
    </p:spTree>
    <p:extLst>
      <p:ext uri="{BB962C8B-B14F-4D97-AF65-F5344CB8AC3E}">
        <p14:creationId xmlns:p14="http://schemas.microsoft.com/office/powerpoint/2010/main" val="3383868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11"/>
            </a:pPr>
            <a:r>
              <a:rPr lang="en-US" sz="2000" dirty="0"/>
              <a:t>Did you have </a:t>
            </a:r>
            <a:r>
              <a:rPr lang="en-US" sz="2000" u="sng" dirty="0">
                <a:solidFill>
                  <a:srgbClr val="00B050"/>
                </a:solidFill>
              </a:rPr>
              <a:t>nice weather </a:t>
            </a:r>
            <a:r>
              <a:rPr lang="en-US" sz="2000" dirty="0"/>
              <a:t>when you were away? </a:t>
            </a:r>
            <a:r>
              <a:rPr lang="en-US" sz="2000" dirty="0">
                <a:solidFill>
                  <a:srgbClr val="00B0F0"/>
                </a:solidFill>
              </a:rPr>
              <a:t>*uncountable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sz="2000" dirty="0"/>
              <a:t>We were very unfortunate. We had </a:t>
            </a:r>
            <a:r>
              <a:rPr lang="en-US" sz="2000" u="sng" dirty="0">
                <a:solidFill>
                  <a:srgbClr val="00B050"/>
                </a:solidFill>
              </a:rPr>
              <a:t>bad luck</a:t>
            </a:r>
            <a:r>
              <a:rPr lang="en-US" sz="2000" dirty="0"/>
              <a:t>. </a:t>
            </a:r>
            <a:r>
              <a:rPr lang="en-US" sz="2000" dirty="0">
                <a:solidFill>
                  <a:srgbClr val="00B0F0"/>
                </a:solidFill>
              </a:rPr>
              <a:t>*uncountable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sz="2000" dirty="0"/>
              <a:t>Is it difficult to find a </a:t>
            </a:r>
            <a:r>
              <a:rPr lang="en-US" sz="2000" u="sng" dirty="0">
                <a:solidFill>
                  <a:srgbClr val="00B050"/>
                </a:solidFill>
              </a:rPr>
              <a:t>job</a:t>
            </a:r>
            <a:r>
              <a:rPr lang="en-US" sz="2000" dirty="0"/>
              <a:t> at the moment? </a:t>
            </a:r>
            <a:r>
              <a:rPr lang="en-US" sz="2000" dirty="0">
                <a:solidFill>
                  <a:srgbClr val="00B0F0"/>
                </a:solidFill>
              </a:rPr>
              <a:t>*we need a countable noun here (with the indefinite article “a”), and </a:t>
            </a:r>
            <a:r>
              <a:rPr lang="en-US" sz="2000" i="1" dirty="0">
                <a:solidFill>
                  <a:srgbClr val="00B0F0"/>
                </a:solidFill>
              </a:rPr>
              <a:t>job</a:t>
            </a:r>
            <a:r>
              <a:rPr lang="en-US" sz="2000" dirty="0">
                <a:solidFill>
                  <a:srgbClr val="00B0F0"/>
                </a:solidFill>
              </a:rPr>
              <a:t> is countable while </a:t>
            </a:r>
            <a:r>
              <a:rPr lang="en-US" sz="2000" i="1" dirty="0">
                <a:solidFill>
                  <a:srgbClr val="00B0F0"/>
                </a:solidFill>
              </a:rPr>
              <a:t>work</a:t>
            </a:r>
            <a:r>
              <a:rPr lang="en-US" sz="2000" dirty="0">
                <a:solidFill>
                  <a:srgbClr val="00B0F0"/>
                </a:solidFill>
              </a:rPr>
              <a:t> is uncountable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sz="2000" dirty="0"/>
              <a:t>Our </a:t>
            </a:r>
            <a:r>
              <a:rPr lang="en-US" sz="2000" u="sng" dirty="0">
                <a:solidFill>
                  <a:srgbClr val="00B050"/>
                </a:solidFill>
              </a:rPr>
              <a:t>journey</a:t>
            </a:r>
            <a:r>
              <a:rPr lang="en-US" sz="2000" dirty="0"/>
              <a:t> from Paris to Moscow by train was very tiring. </a:t>
            </a:r>
            <a:r>
              <a:rPr lang="en-US" sz="2000" dirty="0">
                <a:solidFill>
                  <a:srgbClr val="00B0F0"/>
                </a:solidFill>
              </a:rPr>
              <a:t>*countable – please refer to the following slide for a detailed explanation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sz="2000" dirty="0"/>
              <a:t>When the fire alarm rang, there was </a:t>
            </a:r>
            <a:r>
              <a:rPr lang="en-US" sz="2000" u="sng" dirty="0">
                <a:solidFill>
                  <a:srgbClr val="00B050"/>
                </a:solidFill>
              </a:rPr>
              <a:t>total chaos</a:t>
            </a:r>
            <a:r>
              <a:rPr lang="en-US" sz="2000" dirty="0"/>
              <a:t>. </a:t>
            </a:r>
            <a:r>
              <a:rPr lang="en-US" sz="2000" dirty="0">
                <a:solidFill>
                  <a:srgbClr val="00B0F0"/>
                </a:solidFill>
              </a:rPr>
              <a:t>*uncountable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sz="2000" dirty="0"/>
              <a:t>I had to buy </a:t>
            </a:r>
            <a:r>
              <a:rPr lang="en-US" sz="2000" u="sng" dirty="0">
                <a:solidFill>
                  <a:srgbClr val="00B050"/>
                </a:solidFill>
              </a:rPr>
              <a:t>some</a:t>
            </a:r>
            <a:r>
              <a:rPr lang="en-US" sz="2000" dirty="0"/>
              <a:t> bread because I wanted to make some sandwiches. *</a:t>
            </a:r>
            <a:r>
              <a:rPr lang="en-US" sz="2000" dirty="0">
                <a:solidFill>
                  <a:srgbClr val="00B0F0"/>
                </a:solidFill>
              </a:rPr>
              <a:t>bread is uncountable and cannot be used with “a”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sz="2000" dirty="0"/>
              <a:t>Bad news </a:t>
            </a:r>
            <a:r>
              <a:rPr lang="en-US" sz="2000" u="sng" dirty="0">
                <a:solidFill>
                  <a:srgbClr val="00B050"/>
                </a:solidFill>
              </a:rPr>
              <a:t>doesn’t</a:t>
            </a:r>
            <a:r>
              <a:rPr lang="en-US" sz="2000" dirty="0"/>
              <a:t> make people happy. </a:t>
            </a:r>
            <a:r>
              <a:rPr lang="en-US" sz="2000" dirty="0">
                <a:solidFill>
                  <a:srgbClr val="00B0F0"/>
                </a:solidFill>
              </a:rPr>
              <a:t>*news is uncountable and always used with a singular verb – please refer to slide 10 for a detailed explanation 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sz="2000" u="sng" dirty="0">
                <a:solidFill>
                  <a:srgbClr val="00B050"/>
                </a:solidFill>
              </a:rPr>
              <a:t>Your hair is </a:t>
            </a:r>
            <a:r>
              <a:rPr lang="en-US" sz="2000" dirty="0"/>
              <a:t>too long. You should have </a:t>
            </a:r>
            <a:r>
              <a:rPr lang="en-US" sz="2000" dirty="0">
                <a:solidFill>
                  <a:srgbClr val="00B050"/>
                </a:solidFill>
              </a:rPr>
              <a:t>it</a:t>
            </a:r>
            <a:r>
              <a:rPr lang="en-US" sz="2000" dirty="0"/>
              <a:t> cut. </a:t>
            </a:r>
            <a:r>
              <a:rPr lang="en-US" sz="2000" dirty="0">
                <a:solidFill>
                  <a:srgbClr val="00B0F0"/>
                </a:solidFill>
              </a:rPr>
              <a:t>*</a:t>
            </a:r>
            <a:r>
              <a:rPr lang="en-US" sz="2000" i="1" dirty="0">
                <a:solidFill>
                  <a:srgbClr val="00B0F0"/>
                </a:solidFill>
              </a:rPr>
              <a:t>hair</a:t>
            </a:r>
            <a:r>
              <a:rPr lang="en-US" sz="2000" dirty="0">
                <a:solidFill>
                  <a:srgbClr val="00B0F0"/>
                </a:solidFill>
              </a:rPr>
              <a:t> is uncountable in this meaning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sz="2000" u="sng" dirty="0">
                <a:solidFill>
                  <a:srgbClr val="00B050"/>
                </a:solidFill>
              </a:rPr>
              <a:t>The damage </a:t>
            </a:r>
            <a:r>
              <a:rPr lang="en-US" sz="2000" dirty="0"/>
              <a:t>caused by the storm will cost a lot to repair. </a:t>
            </a:r>
            <a:r>
              <a:rPr lang="en-US" sz="2000" dirty="0">
                <a:solidFill>
                  <a:srgbClr val="00B0F0"/>
                </a:solidFill>
              </a:rPr>
              <a:t>*uncountable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517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997F1-019A-4C1C-A175-11C48C086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59212"/>
          </a:xfrm>
        </p:spPr>
        <p:txBody>
          <a:bodyPr/>
          <a:lstStyle/>
          <a:p>
            <a:br>
              <a:rPr lang="en-GB" sz="2000" dirty="0"/>
            </a:br>
            <a:r>
              <a:rPr lang="en-GB" sz="2000" dirty="0"/>
              <a:t>GRAMMAR: Comparison </a:t>
            </a:r>
            <a:r>
              <a:rPr lang="en-GB" sz="2000" b="1" dirty="0"/>
              <a:t>travel</a:t>
            </a:r>
            <a:br>
              <a:rPr lang="en-GB" sz="2000" dirty="0"/>
            </a:br>
            <a:r>
              <a:rPr lang="en-GB" sz="2000" dirty="0"/>
              <a:t>Source: Longman Dictionary of Contemporary English available at </a:t>
            </a:r>
            <a:r>
              <a:rPr lang="en-GB" sz="2000" dirty="0">
                <a:hlinkClick r:id="rId2"/>
              </a:rPr>
              <a:t>https://www.ldoceonline.com/dictionary/travel</a:t>
            </a:r>
            <a:r>
              <a:rPr lang="en-GB" sz="2000" dirty="0"/>
              <a:t> </a:t>
            </a:r>
            <a:br>
              <a:rPr lang="en-GB" sz="2000" dirty="0"/>
            </a:br>
            <a:endParaRPr lang="en-GB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B65DA-6CAF-451F-BCD9-7DA825ECE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93240"/>
            <a:ext cx="10972800" cy="4815281"/>
          </a:xfrm>
        </p:spPr>
        <p:txBody>
          <a:bodyPr/>
          <a:lstStyle/>
          <a:p>
            <a:r>
              <a:rPr lang="en-GB" sz="1400" dirty="0"/>
              <a:t>You use </a:t>
            </a:r>
            <a:r>
              <a:rPr lang="en-GB" sz="1400" b="1" dirty="0"/>
              <a:t>travel</a:t>
            </a:r>
            <a:r>
              <a:rPr lang="en-GB" sz="1400" dirty="0"/>
              <a:t> to talk in general about the activity of travelling:</a:t>
            </a:r>
          </a:p>
          <a:p>
            <a:pPr lvl="1"/>
            <a:r>
              <a:rPr lang="en-GB" sz="1400" dirty="0"/>
              <a:t>Long-distance travel has become much cheaper.</a:t>
            </a:r>
          </a:p>
          <a:p>
            <a:pPr lvl="1"/>
            <a:r>
              <a:rPr lang="en-GB" sz="1400" dirty="0"/>
              <a:t>My interests are travel and photography.</a:t>
            </a:r>
          </a:p>
          <a:p>
            <a:r>
              <a:rPr lang="en-GB" sz="1400" b="1" dirty="0"/>
              <a:t>Travel</a:t>
            </a:r>
            <a:r>
              <a:rPr lang="en-GB" sz="1400" dirty="0"/>
              <a:t> is only used as an uncountable noun. </a:t>
            </a:r>
            <a:r>
              <a:rPr lang="en-GB" sz="1400" dirty="0">
                <a:solidFill>
                  <a:srgbClr val="FF0000"/>
                </a:solidFill>
              </a:rPr>
              <a:t>✗</a:t>
            </a:r>
            <a:r>
              <a:rPr lang="en-GB" sz="1400" dirty="0"/>
              <a:t>Don’t say: </a:t>
            </a:r>
            <a:r>
              <a:rPr lang="en-GB" sz="1400" dirty="0">
                <a:solidFill>
                  <a:srgbClr val="FF0000"/>
                </a:solidFill>
              </a:rPr>
              <a:t>a travel | the travel</a:t>
            </a:r>
          </a:p>
          <a:p>
            <a:endParaRPr lang="en-GB" sz="1400" dirty="0">
              <a:solidFill>
                <a:srgbClr val="FF0000"/>
              </a:solidFill>
            </a:endParaRPr>
          </a:p>
          <a:p>
            <a:r>
              <a:rPr lang="en-GB" sz="1400" b="1" dirty="0"/>
              <a:t>travels</a:t>
            </a:r>
          </a:p>
          <a:p>
            <a:r>
              <a:rPr lang="en-GB" sz="1400" dirty="0"/>
              <a:t>Someone’s </a:t>
            </a:r>
            <a:r>
              <a:rPr lang="en-GB" sz="1400" b="1" dirty="0"/>
              <a:t>travels</a:t>
            </a:r>
            <a:r>
              <a:rPr lang="en-GB" sz="1400" dirty="0"/>
              <a:t> are their journeys to many different places:</a:t>
            </a:r>
          </a:p>
          <a:p>
            <a:pPr lvl="1"/>
            <a:r>
              <a:rPr lang="en-GB" sz="1400" dirty="0"/>
              <a:t>On her travels, she visited Egypt, Jordan, and South Africa.</a:t>
            </a:r>
          </a:p>
          <a:p>
            <a:pPr lvl="1"/>
            <a:r>
              <a:rPr lang="en-GB" sz="1400" dirty="0"/>
              <a:t>I’ll call you when I get back from my travels.</a:t>
            </a:r>
          </a:p>
          <a:p>
            <a:r>
              <a:rPr lang="en-GB" sz="1400" b="1" dirty="0"/>
              <a:t>Travels</a:t>
            </a:r>
            <a:r>
              <a:rPr lang="en-GB" sz="1400" dirty="0"/>
              <a:t> is always used as a plural noun in this meaning. </a:t>
            </a:r>
            <a:r>
              <a:rPr lang="en-GB" sz="1400" dirty="0">
                <a:solidFill>
                  <a:srgbClr val="FF0000"/>
                </a:solidFill>
              </a:rPr>
              <a:t>✗</a:t>
            </a:r>
            <a:r>
              <a:rPr lang="en-GB" sz="1400" dirty="0"/>
              <a:t>Don’t say: </a:t>
            </a:r>
            <a:r>
              <a:rPr lang="en-GB" sz="1400" dirty="0">
                <a:solidFill>
                  <a:srgbClr val="FF0000"/>
                </a:solidFill>
              </a:rPr>
              <a:t>her travel | my travel</a:t>
            </a:r>
          </a:p>
          <a:p>
            <a:endParaRPr lang="en-GB" sz="1400" dirty="0">
              <a:solidFill>
                <a:srgbClr val="FF0000"/>
              </a:solidFill>
            </a:endParaRPr>
          </a:p>
          <a:p>
            <a:r>
              <a:rPr lang="en-GB" sz="1400" b="1" dirty="0"/>
              <a:t>trip</a:t>
            </a:r>
          </a:p>
          <a:p>
            <a:r>
              <a:rPr lang="en-GB" sz="1400" dirty="0"/>
              <a:t>You use </a:t>
            </a:r>
            <a:r>
              <a:rPr lang="en-GB" sz="1400" b="1" dirty="0"/>
              <a:t>trip</a:t>
            </a:r>
            <a:r>
              <a:rPr lang="en-GB" sz="1400" dirty="0"/>
              <a:t> to talk about an occasion when someone travels somewhere:</a:t>
            </a:r>
          </a:p>
          <a:p>
            <a:pPr lvl="1"/>
            <a:r>
              <a:rPr lang="en-GB" sz="1400" dirty="0"/>
              <a:t>He has gone to New York on a business trip.</a:t>
            </a:r>
          </a:p>
          <a:p>
            <a:pPr lvl="1"/>
            <a:r>
              <a:rPr lang="en-GB" sz="1400" dirty="0"/>
              <a:t>They have made several trips to Europe.</a:t>
            </a:r>
          </a:p>
          <a:p>
            <a:r>
              <a:rPr lang="en-GB" sz="1400" b="1" dirty="0"/>
              <a:t>Trip</a:t>
            </a:r>
            <a:r>
              <a:rPr lang="en-GB" sz="1400" dirty="0"/>
              <a:t> is a countable noun and can be used in the singular with ‘a’ or in the plural. Don’t use </a:t>
            </a:r>
            <a:r>
              <a:rPr lang="en-GB" sz="1400" b="1" dirty="0"/>
              <a:t>travel</a:t>
            </a:r>
            <a:r>
              <a:rPr lang="en-GB" sz="1400" dirty="0"/>
              <a:t> in this meaning. You say:</a:t>
            </a:r>
          </a:p>
          <a:p>
            <a:r>
              <a:rPr lang="en-GB" sz="1400" dirty="0"/>
              <a:t>Have a nice trip!</a:t>
            </a:r>
          </a:p>
          <a:p>
            <a:r>
              <a:rPr lang="en-GB" sz="1400" dirty="0">
                <a:solidFill>
                  <a:srgbClr val="FF0000"/>
                </a:solidFill>
              </a:rPr>
              <a:t>✗</a:t>
            </a:r>
            <a:r>
              <a:rPr lang="en-GB" sz="1400" dirty="0"/>
              <a:t>Don’t say: </a:t>
            </a:r>
            <a:r>
              <a:rPr lang="en-GB" sz="1400" dirty="0">
                <a:solidFill>
                  <a:srgbClr val="FF0000"/>
                </a:solidFill>
              </a:rPr>
              <a:t>Have a nice travel!</a:t>
            </a:r>
          </a:p>
        </p:txBody>
      </p:sp>
    </p:spTree>
    <p:extLst>
      <p:ext uri="{BB962C8B-B14F-4D97-AF65-F5344CB8AC3E}">
        <p14:creationId xmlns:p14="http://schemas.microsoft.com/office/powerpoint/2010/main" val="1839105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2198</Words>
  <Application>Microsoft Office PowerPoint</Application>
  <PresentationFormat>Widescreen</PresentationFormat>
  <Paragraphs>179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Arial</vt:lpstr>
      <vt:lpstr>Calibri</vt:lpstr>
      <vt:lpstr>Calibri Light</vt:lpstr>
      <vt:lpstr>Office Theme</vt:lpstr>
      <vt:lpstr>Default Design</vt:lpstr>
      <vt:lpstr>4_Office Theme</vt:lpstr>
      <vt:lpstr>REVISION 7</vt:lpstr>
      <vt:lpstr>PowerPoint Presentation</vt:lpstr>
      <vt:lpstr>COUNTABLE AND UNCOUNTABLE NOUNS REVISION</vt:lpstr>
      <vt:lpstr>PowerPoint Presentation</vt:lpstr>
      <vt:lpstr>WHICH OF THE UNDERLINED PARTS OF THESE SENTENCES IS CORECT?</vt:lpstr>
      <vt:lpstr>PowerPoint Presentation</vt:lpstr>
      <vt:lpstr>WHICH OF THE UNDERLINED PARTS OF THESE SENTENCES IS CORECT?  Key</vt:lpstr>
      <vt:lpstr>PowerPoint Presentation</vt:lpstr>
      <vt:lpstr> GRAMMAR: Comparison travel Source: Longman Dictionary of Contemporary English available at https://www.ldoceonline.com/dictionary/travel  </vt:lpstr>
      <vt:lpstr>Grammar: Countable or uncountable? Source: Longman Dictionary of Contemporary English available at  https://www.ldoceonline.com/dictionary/news </vt:lpstr>
      <vt:lpstr>ADJECTIVES AND ADVERBS Exercise III page 90 - key Supply the correct adjective or adverb</vt:lpstr>
      <vt:lpstr>ADJECTIVES AND ADVERBS EXTRA EXERCISE UNDERLINE THE CORRECT WORD</vt:lpstr>
      <vt:lpstr>ADJECTIVES AND ADVERBS EXTRA EXERCISE - KEY UNDERLINE THE CORRECT WORD</vt:lpstr>
      <vt:lpstr>ARTICLES Exercise IV page 90 - key Each of these sentences has a mistake in the use of articles. Find the mistakes and correct them</vt:lpstr>
      <vt:lpstr>VOCABULARY Write the appropriate term or phrase for each definition </vt:lpstr>
      <vt:lpstr>PowerPoint Presentation</vt:lpstr>
      <vt:lpstr>VOCABULARY - KEY Write the appropriate term or phrase for each definition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5</dc:title>
  <dc:creator>Maja Otanjac</dc:creator>
  <cp:lastModifiedBy>Maja Otanjac</cp:lastModifiedBy>
  <cp:revision>72</cp:revision>
  <dcterms:created xsi:type="dcterms:W3CDTF">2020-03-18T07:33:00Z</dcterms:created>
  <dcterms:modified xsi:type="dcterms:W3CDTF">2020-04-28T15:02:59Z</dcterms:modified>
</cp:coreProperties>
</file>